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sldIdLst>
    <p:sldId id="256" r:id="rId2"/>
    <p:sldId id="257" r:id="rId3"/>
    <p:sldId id="282" r:id="rId4"/>
    <p:sldId id="258" r:id="rId5"/>
    <p:sldId id="277" r:id="rId6"/>
    <p:sldId id="271" r:id="rId7"/>
    <p:sldId id="259" r:id="rId8"/>
    <p:sldId id="260" r:id="rId9"/>
    <p:sldId id="295" r:id="rId10"/>
    <p:sldId id="261" r:id="rId11"/>
    <p:sldId id="276" r:id="rId12"/>
    <p:sldId id="264" r:id="rId13"/>
    <p:sldId id="265" r:id="rId14"/>
    <p:sldId id="268" r:id="rId15"/>
    <p:sldId id="269" r:id="rId16"/>
    <p:sldId id="293" r:id="rId17"/>
    <p:sldId id="300" r:id="rId18"/>
    <p:sldId id="299" r:id="rId19"/>
    <p:sldId id="294" r:id="rId20"/>
    <p:sldId id="296" r:id="rId21"/>
    <p:sldId id="297" r:id="rId22"/>
    <p:sldId id="280" r:id="rId23"/>
    <p:sldId id="278" r:id="rId2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101"/>
    <a:srgbClr val="009242"/>
    <a:srgbClr val="F0BBBA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 autoAdjust="0"/>
  </p:normalViewPr>
  <p:slideViewPr>
    <p:cSldViewPr snapToGrid="0">
      <p:cViewPr>
        <p:scale>
          <a:sx n="64" d="100"/>
          <a:sy n="64" d="100"/>
        </p:scale>
        <p:origin x="-1572" y="-7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313E857-C49D-4BCC-9B29-A2B6BA16CE7E}" type="datetimeFigureOut">
              <a:rPr lang="pt-BR" smtClean="0"/>
              <a:t>11/07/2016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DFCFC2E-7F8D-4842-AC65-C33423F0A88C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923" y="1447801"/>
            <a:ext cx="8825658" cy="3124200"/>
          </a:xfrm>
        </p:spPr>
        <p:txBody>
          <a:bodyPr/>
          <a:lstStyle/>
          <a:p>
            <a:r>
              <a:rPr lang="pt-BR" dirty="0" err="1" smtClean="0"/>
              <a:t>Teletrabalho</a:t>
            </a:r>
            <a:endParaRPr lang="pt-BR" dirty="0"/>
          </a:p>
        </p:txBody>
      </p:sp>
      <p:sp>
        <p:nvSpPr>
          <p:cNvPr id="4" name="TextBox 3"/>
          <p:cNvSpPr txBox="1"/>
          <p:nvPr/>
        </p:nvSpPr>
        <p:spPr>
          <a:xfrm>
            <a:off x="1154955" y="4842457"/>
            <a:ext cx="10101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Projeto-piloto a ser implementado na Diretoria de Fiscalização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9925" y="5242567"/>
            <a:ext cx="4031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ANS,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julho/2016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16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4126" y="2311819"/>
            <a:ext cx="9665696" cy="2949731"/>
          </a:xfrm>
        </p:spPr>
        <p:txBody>
          <a:bodyPr>
            <a:noAutofit/>
          </a:bodyPr>
          <a:lstStyle/>
          <a:p>
            <a:pPr algn="r">
              <a:buFont typeface="Wingdings" panose="05000000000000000000" pitchFamily="2" charset="2"/>
              <a:buChar char="§"/>
            </a:pPr>
            <a:endParaRPr lang="pt-BR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período que o servidor ficar em treinamento de capacitação pela instituição, ou for convocado extraordinariamente pela administração para comparecer na sede para trabalhar, deverá ser descontado do cálculo da meta de produtividade do </a:t>
            </a:r>
            <a:r>
              <a:rPr lang="pt-BR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teletrabalho</a:t>
            </a: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será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facultado ao servidor em regime de Teletrabalho, em função da sua conveniência ou necessidade, executar suas atividades nas dependências da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ANS,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sem prejuízo da meta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estipulada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05351" y="104936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pt-BR" dirty="0" smtClean="0"/>
              <a:t>Regras gerais do projeto-piloto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0132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402" y="660288"/>
            <a:ext cx="10482635" cy="140053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 Como incluir uma unidade administrativa no projeto-piloto? </a:t>
            </a:r>
            <a:endParaRPr lang="pt-BR" sz="5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575" y="2791754"/>
            <a:ext cx="9201523" cy="4197261"/>
          </a:xfrm>
        </p:spPr>
        <p:txBody>
          <a:bodyPr>
            <a:noAutofit/>
          </a:bodyPr>
          <a:lstStyle/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r">
              <a:buNone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 gerente de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projeto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(função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que poderá ser acumulada pelo gestor 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área)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deverá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encaminhar à Diretoria de Fiscalização um Plano de Trabalho do qual conste: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ganho de produtividade esperado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metas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 indicadores de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produtividade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quantitativo de servidores participantes do piloto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detalhamento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das atividades a serem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desempenhadas, 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incluindo revezamento de servidores e reuniões presenciais periódicas, se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previstos</a:t>
            </a:r>
          </a:p>
          <a:p>
            <a:pPr lvl="0"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ferramentas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 serem utilizadas para aferição de produtividade ou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desempenho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9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17" y="152918"/>
            <a:ext cx="9908497" cy="1400530"/>
          </a:xfrm>
        </p:spPr>
        <p:txBody>
          <a:bodyPr>
            <a:noAutofit/>
          </a:bodyPr>
          <a:lstStyle/>
          <a:p>
            <a:pPr algn="r"/>
            <a:r>
              <a:rPr lang="pt-BR" sz="5000" dirty="0"/>
              <a:t> </a:t>
            </a:r>
            <a:r>
              <a:rPr lang="pt-BR" sz="5000" dirty="0" smtClean="0"/>
              <a:t>Operacionalização do projeto-piloto</a:t>
            </a:r>
            <a:endParaRPr lang="pt-BR" sz="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849" y="1933738"/>
            <a:ext cx="8889166" cy="3745041"/>
          </a:xfrm>
        </p:spPr>
        <p:txBody>
          <a:bodyPr>
            <a:noAutofit/>
          </a:bodyPr>
          <a:lstStyle/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r">
              <a:buNone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Caberá ao gerente de projeto: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estabelecer as atividades e prazos a serem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alcançados em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consenso com os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servidores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aferir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 monitorar o cumprimento das metas e indicadores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estabelecidos 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organizar a escala de trabalho dos servidores integrantes do </a:t>
            </a:r>
            <a:r>
              <a:rPr lang="pt-B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teletrabalho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de forma a que não haja prejuízo ao atendimento do público interno e externo 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unidade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consolidar e apresentar relatórios de acompanhamento periódico e de avaliação da experiência-piloto à Diretoria de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Fiscalização 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1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59370" y="404741"/>
            <a:ext cx="12172013" cy="16002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smtClean="0"/>
              <a:t> Responsabilidades do servidor em </a:t>
            </a:r>
            <a:r>
              <a:rPr lang="pt-BR" dirty="0" err="1" smtClean="0"/>
              <a:t>teletrabalho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9278" y="2187123"/>
            <a:ext cx="10118361" cy="4195481"/>
          </a:xfrm>
        </p:spPr>
        <p:txBody>
          <a:bodyPr>
            <a:noAutofit/>
          </a:bodyPr>
          <a:lstStyle/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manter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telefones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contas de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e-mail atualizados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ativos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consultar,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nos dias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úteis, a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caixa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 e-mail ou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outro canal de comunicação institucional previamente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definido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estar disponível, no horário de expediente,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para comparecimento à unidade de exercício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sempre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que houver interesse 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Administração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preservar o sigilo dos dados acessados de forma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remota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providenciar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as estruturas física e tecnológica necessárias à realização dos trabalhos fora das dependências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ANS, mediante o uso de equipamentos ergonômicos e adequados, e instalações que permitam o tráfego de informações de maneira segura e tempestiva, assumindo os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custos daí decorrentes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16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430" y="779483"/>
            <a:ext cx="9042400" cy="160020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Acompanhamento dos resultados</a:t>
            </a:r>
            <a:endParaRPr lang="pt-BR" sz="5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7771" y="3357058"/>
            <a:ext cx="8946541" cy="2159322"/>
          </a:xfrm>
        </p:spPr>
        <p:txBody>
          <a:bodyPr>
            <a:noAutofit/>
          </a:bodyPr>
          <a:lstStyle/>
          <a:p>
            <a:pPr algn="r">
              <a:buFont typeface="Wingdings" panose="05000000000000000000" pitchFamily="2" charset="2"/>
              <a:buChar char="§"/>
            </a:pP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r">
              <a:buNone/>
            </a:pP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Ao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final de cada trimestre da vigência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Portaria, os Gerentes de Projeto das unidades participantes avaliarão os resultados obtidos, com a finalidade de sugerir ajustes na sua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regulamentação, sem prejuízo da avaliação mensal individual que deverá ser feita para fins de acompanhamento do atingimento das metas estabelecidas</a:t>
            </a: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r">
              <a:buNone/>
            </a:pP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algn="r">
              <a:buFont typeface="Wingdings" panose="05000000000000000000" pitchFamily="2" charset="2"/>
              <a:buChar char="§"/>
            </a:pP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45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4926" y="300529"/>
            <a:ext cx="10897849" cy="1400530"/>
          </a:xfrm>
        </p:spPr>
        <p:txBody>
          <a:bodyPr>
            <a:normAutofit/>
          </a:bodyPr>
          <a:lstStyle/>
          <a:p>
            <a:pPr algn="r"/>
            <a:r>
              <a:rPr lang="pt-BR" sz="5800" dirty="0" smtClean="0"/>
              <a:t>Desligamento do </a:t>
            </a:r>
            <a:r>
              <a:rPr lang="pt-BR" sz="5800" dirty="0" err="1" smtClean="0"/>
              <a:t>teletrabalho</a:t>
            </a:r>
            <a:r>
              <a:rPr lang="pt-BR" sz="5800" dirty="0" smtClean="0"/>
              <a:t> </a:t>
            </a:r>
            <a:endParaRPr lang="pt-BR" sz="5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4183" y="3207615"/>
            <a:ext cx="9473784" cy="3095750"/>
          </a:xfrm>
        </p:spPr>
        <p:txBody>
          <a:bodyPr>
            <a:noAutofit/>
          </a:bodyPr>
          <a:lstStyle/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r">
              <a:buNone/>
            </a:pPr>
            <a:r>
              <a:rPr lang="pt-BR" sz="20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 OFÍCIO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mediante ato administrativo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 DIFIS, quando: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por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dois meses consecutivos ou três alternados, no período de 12 meses,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 servidor não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alcançar as metas estabelecidas pela Administração, sem a devida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justificativa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por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três meses consecutivos ou quatro alternados, no período de 12 meses,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 servidor atrasar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 cumprimento das metas estabelecidas pela Administração, sem a devida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justificativa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servidor não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atingir, no mínimo, a meta estabelecida para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aqueles que desempenham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atividades equivalentes fora do </a:t>
            </a:r>
            <a:r>
              <a:rPr lang="pt-B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teletrabalho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sem a devida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justificativa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finalização ou descontinuidade 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experiência-piloto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4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9134" y="3499926"/>
            <a:ext cx="9593703" cy="2720992"/>
          </a:xfrm>
        </p:spPr>
        <p:txBody>
          <a:bodyPr>
            <a:noAutofit/>
          </a:bodyPr>
          <a:lstStyle/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r">
              <a:buNone/>
            </a:pPr>
            <a:r>
              <a:rPr lang="pt-BR" sz="2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A PEDIDO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mediante solicitação formal do servidor ao Gerente do Projeto, em até 5 (cinco) dias do fim do mês corrente, devendo o desligamento ser efetuado no mês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subsequente</a:t>
            </a:r>
          </a:p>
          <a:p>
            <a:pPr marL="0" indent="0" algn="r">
              <a:buNone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Considera-se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“atraso” o atingimento da meta mensal em até 5 (cinco) dias corridos da data estabelecida para finalização dos trabalhos e “não cumprida” a meta mensal atingida após 5 (cinco) dias corridos da data estabelecida para finalização dos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trabalhos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Os servidores desligados de ofício do </a:t>
            </a:r>
            <a:r>
              <a:rPr lang="pt-B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Teletrabalho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poderão solicitar o retorno ao projeto, na forma do art. 3º desta Portaria, no prazo de 6 (seis) meses, a contar do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desligamento</a:t>
            </a:r>
          </a:p>
          <a:p>
            <a:pPr marL="0" indent="0" algn="r">
              <a:buNone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4934" y="210589"/>
            <a:ext cx="10897849" cy="1400530"/>
          </a:xfrm>
        </p:spPr>
        <p:txBody>
          <a:bodyPr>
            <a:normAutofit/>
          </a:bodyPr>
          <a:lstStyle/>
          <a:p>
            <a:pPr algn="r"/>
            <a:r>
              <a:rPr lang="pt-BR" sz="5800" dirty="0" smtClean="0"/>
              <a:t>Desligamento do </a:t>
            </a:r>
            <a:r>
              <a:rPr lang="pt-BR" sz="5800" dirty="0" err="1" smtClean="0"/>
              <a:t>teletrabalho</a:t>
            </a:r>
            <a:r>
              <a:rPr lang="pt-BR" sz="5800" dirty="0" smtClean="0"/>
              <a:t>  </a:t>
            </a:r>
            <a:endParaRPr lang="pt-BR" sz="5800" dirty="0"/>
          </a:p>
        </p:txBody>
      </p:sp>
    </p:spTree>
    <p:extLst>
      <p:ext uri="{BB962C8B-B14F-4D97-AF65-F5344CB8AC3E}">
        <p14:creationId xmlns:p14="http://schemas.microsoft.com/office/powerpoint/2010/main" val="54126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402" y="4572722"/>
            <a:ext cx="9446302" cy="140053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 Estimativa de participantes</a:t>
            </a:r>
            <a:endParaRPr lang="pt-BR" sz="5200" dirty="0"/>
          </a:p>
        </p:txBody>
      </p:sp>
    </p:spTree>
    <p:extLst>
      <p:ext uri="{BB962C8B-B14F-4D97-AF65-F5344CB8AC3E}">
        <p14:creationId xmlns:p14="http://schemas.microsoft.com/office/powerpoint/2010/main" val="178622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1109273" y="0"/>
            <a:ext cx="9938478" cy="390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649933"/>
              </p:ext>
            </p:extLst>
          </p:nvPr>
        </p:nvGraphicFramePr>
        <p:xfrm>
          <a:off x="1094282" y="104921"/>
          <a:ext cx="9953469" cy="67530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8992"/>
                <a:gridCol w="464695"/>
                <a:gridCol w="539646"/>
                <a:gridCol w="494675"/>
                <a:gridCol w="494676"/>
                <a:gridCol w="494675"/>
                <a:gridCol w="674558"/>
                <a:gridCol w="1573967"/>
                <a:gridCol w="1199213"/>
                <a:gridCol w="2488372"/>
              </a:tblGrid>
              <a:tr h="32157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 smtClean="0">
                          <a:effectLst/>
                          <a:latin typeface="Courier New" panose="02070309020205020404" pitchFamily="49" charset="0"/>
                          <a:ea typeface="Calibri"/>
                          <a:cs typeface="Courier New" panose="02070309020205020404" pitchFamily="49" charset="0"/>
                        </a:rPr>
                        <a:t>Cargo/Função</a:t>
                      </a:r>
                      <a:endParaRPr lang="pt-BR" sz="1700" b="1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 smtClean="0">
                          <a:effectLst/>
                          <a:latin typeface="Courier New" panose="02070309020205020404" pitchFamily="49" charset="0"/>
                          <a:ea typeface="Calibri"/>
                          <a:cs typeface="Courier New" panose="02070309020205020404" pitchFamily="49" charset="0"/>
                        </a:rPr>
                        <a:t>Atividades</a:t>
                      </a:r>
                      <a:endParaRPr lang="pt-BR" sz="1700" b="1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 smtClean="0">
                          <a:effectLst/>
                          <a:latin typeface="Courier New" panose="02070309020205020404" pitchFamily="49" charset="0"/>
                          <a:ea typeface="Calibri"/>
                          <a:cs typeface="Courier New" panose="02070309020205020404" pitchFamily="49" charset="0"/>
                        </a:rPr>
                        <a:t>Observação</a:t>
                      </a:r>
                      <a:endParaRPr lang="pt-BR" sz="1700" b="1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Setor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 smtClean="0">
                          <a:solidFill>
                            <a:schemeClr val="bg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ER</a:t>
                      </a:r>
                      <a:endParaRPr lang="pt-BR" sz="1700" dirty="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 smtClean="0">
                          <a:solidFill>
                            <a:schemeClr val="bg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AA</a:t>
                      </a:r>
                      <a:endParaRPr lang="pt-BR" sz="1700" b="1" dirty="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 smtClean="0">
                          <a:solidFill>
                            <a:schemeClr val="bg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</a:t>
                      </a:r>
                      <a:endParaRPr lang="pt-BR" sz="1700" b="1" dirty="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 smtClean="0">
                          <a:solidFill>
                            <a:schemeClr val="bg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</a:t>
                      </a:r>
                      <a:endParaRPr lang="pt-BR" sz="1700" b="1" dirty="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 smtClean="0">
                          <a:solidFill>
                            <a:schemeClr val="bg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QE</a:t>
                      </a:r>
                      <a:endParaRPr lang="pt-BR" sz="1700" b="1" dirty="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>
                          <a:solidFill>
                            <a:schemeClr val="bg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NIP</a:t>
                      </a:r>
                      <a:endParaRPr lang="pt-BR" sz="1700" b="1" dirty="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>
                          <a:solidFill>
                            <a:schemeClr val="bg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Sancionador</a:t>
                      </a:r>
                      <a:endParaRPr lang="pt-BR" sz="1700" b="1" dirty="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>
                          <a:solidFill>
                            <a:schemeClr val="bg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Outros</a:t>
                      </a:r>
                      <a:endParaRPr lang="pt-BR" sz="1700" b="1" dirty="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>
                          <a:solidFill>
                            <a:schemeClr val="bg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Estágio Probatório</a:t>
                      </a:r>
                      <a:endParaRPr lang="pt-BR" sz="1700" b="1" dirty="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>
                    <a:solidFill>
                      <a:schemeClr val="accent1"/>
                    </a:solidFill>
                  </a:tcPr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SP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DF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(ER)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RJ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 (ER)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COAJU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COANI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(ER)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ASSIS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(TA)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ASSIF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MG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 (1 </a:t>
                      </a:r>
                      <a:r>
                        <a:rPr lang="pt-BR" sz="17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AA/3 TR/3 </a:t>
                      </a: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TA)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Nucleo</a:t>
                      </a: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RP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TA e 1 AA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MT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 (1 AA e 2 TA)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CE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(ER)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GAMAF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PR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ER 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PA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RS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PE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 TA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Núcleo BA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ER, 3 TR e 3 TA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GEPJI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  <a:tr h="321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TOTAL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94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21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72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57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17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38958" marR="3895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170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422" y="4677652"/>
            <a:ext cx="9446302" cy="140053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 Estimativa de ganho de produtividade</a:t>
            </a:r>
            <a:endParaRPr lang="pt-BR" sz="5200" dirty="0"/>
          </a:p>
        </p:txBody>
      </p:sp>
    </p:spTree>
    <p:extLst>
      <p:ext uri="{BB962C8B-B14F-4D97-AF65-F5344CB8AC3E}">
        <p14:creationId xmlns:p14="http://schemas.microsoft.com/office/powerpoint/2010/main" val="65009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727" y="572638"/>
            <a:ext cx="9404723" cy="1400530"/>
          </a:xfrm>
        </p:spPr>
        <p:txBody>
          <a:bodyPr>
            <a:normAutofit/>
          </a:bodyPr>
          <a:lstStyle/>
          <a:p>
            <a:pPr algn="r"/>
            <a:r>
              <a:rPr lang="pt-BR" sz="5200" dirty="0" smtClean="0"/>
              <a:t> O que é teletrabalho?</a:t>
            </a:r>
            <a:endParaRPr lang="pt-BR" sz="5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977" y="2234925"/>
            <a:ext cx="8946541" cy="419548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Atividade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laboral executada, em parte ou em sua totalidade, em local diverso daquele estabelecido pela administração para a realização do trabalho presencial atribuído à unidade de lotação, mediante a utilização de tecnologias de informação e de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comunicação,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mas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não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são necessariamente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natureza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informática</a:t>
            </a: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80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422" y="540367"/>
            <a:ext cx="9446302" cy="98863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 Cenários – Núcleos</a:t>
            </a:r>
            <a:endParaRPr lang="pt-BR" sz="5200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269617"/>
              </p:ext>
            </p:extLst>
          </p:nvPr>
        </p:nvGraphicFramePr>
        <p:xfrm>
          <a:off x="1034322" y="1573966"/>
          <a:ext cx="10028418" cy="47347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6151"/>
                <a:gridCol w="2476151"/>
                <a:gridCol w="2538058"/>
                <a:gridCol w="2538058"/>
              </a:tblGrid>
              <a:tr h="57102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Meta + 30% nos dias em </a:t>
                      </a:r>
                      <a:r>
                        <a:rPr lang="pt-BR" sz="20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teletrabalho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9427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SEM TELETRABALHO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 DIAS/SEMANA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 DIAS/SEMANA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  <a:tr h="103705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 dias x meta 1,30 = 10,4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 dias x meta 1,3 = 15,6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  <a:tr h="68757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22 dias x meta 1 = 22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 dias x meta 1 = 14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 dias x meta 1 = 10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  <a:tr h="687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Produção mensal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22 processos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24,4 processos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25,6 processos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  <a:tr h="1037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Aumento na produção mensal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10,90%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16,36%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50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422" y="540367"/>
            <a:ext cx="9446302" cy="98863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 Cenários – NIP</a:t>
            </a:r>
            <a:endParaRPr lang="pt-BR" sz="52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847283"/>
              </p:ext>
            </p:extLst>
          </p:nvPr>
        </p:nvGraphicFramePr>
        <p:xfrm>
          <a:off x="1049312" y="1678899"/>
          <a:ext cx="10013428" cy="45220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3358"/>
                <a:gridCol w="2263513"/>
                <a:gridCol w="2773180"/>
                <a:gridCol w="2473377"/>
              </a:tblGrid>
              <a:tr h="495742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Meta + 30% nos dias em </a:t>
                      </a:r>
                      <a:r>
                        <a:rPr lang="pt-BR" sz="2000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teletrabalho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7036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SEM TELETRABALHO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 DIAS/SEMANA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 DIAS/SEMANA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  <a:tr h="59058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 dias x meta 7,8 = 62,4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 dias x meta 7,8 = 93,6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  <a:tr h="59058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22 dias x meta 6 = 132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 dias x meta 6 = 84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 dias x meta 6 = 60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  <a:tr h="8769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Produção mensal (análises)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2112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2342,4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2457,6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  <a:tr h="8769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Aumento na produção mensal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</a:t>
                      </a:r>
                      <a:endParaRPr lang="pt-BR" sz="200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10,90%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16,36%</a:t>
                      </a:r>
                      <a:endParaRPr lang="pt-BR" sz="2000" dirty="0">
                        <a:effectLst/>
                        <a:latin typeface="Courier New" panose="02070309020205020404" pitchFamily="49" charset="0"/>
                        <a:ea typeface="Calibri"/>
                        <a:cs typeface="Courier New" panose="02070309020205020404" pitchFamily="49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82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109" y="-59238"/>
            <a:ext cx="10482635" cy="1400530"/>
          </a:xfrm>
        </p:spPr>
        <p:txBody>
          <a:bodyPr>
            <a:normAutofit/>
          </a:bodyPr>
          <a:lstStyle/>
          <a:p>
            <a:pPr algn="r"/>
            <a:r>
              <a:rPr lang="pt-BR" sz="5200" dirty="0" smtClean="0"/>
              <a:t> </a:t>
            </a:r>
            <a:r>
              <a:rPr lang="pt-BR" sz="5200" dirty="0"/>
              <a:t> </a:t>
            </a:r>
            <a:r>
              <a:rPr lang="pt-BR" sz="5200" dirty="0" smtClean="0"/>
              <a:t>Embasamento legal</a:t>
            </a:r>
            <a:endParaRPr lang="pt-BR" sz="5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4085" y="1469039"/>
            <a:ext cx="9673443" cy="5063552"/>
          </a:xfrm>
        </p:spPr>
        <p:txBody>
          <a:bodyPr>
            <a:normAutofit/>
          </a:bodyPr>
          <a:lstStyle/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Artigo 37 da Constituição Federal: A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administração pública direta e indireta de qualquer dos Poderes da União, dos Estados, do Distrito Federal e dos Municípios obedecerá aos princípios de legalidade, impessoalidade, moralidade, publicidade e </a:t>
            </a:r>
            <a:r>
              <a:rPr lang="pt-BR" sz="2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eficiência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e, também, ao seguinte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(...)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Artigo 6º, Decreto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nº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1.590/95: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 controle de assiduidade e pontualidade poderá ser exercido mediante:</a:t>
            </a:r>
          </a:p>
          <a:p>
            <a:pPr marL="0" indent="0" algn="r">
              <a:buNone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§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6º Em </a:t>
            </a:r>
            <a:r>
              <a:rPr lang="pt-BR" sz="2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situações especiais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em que os resultados possam ser </a:t>
            </a:r>
            <a:r>
              <a:rPr lang="pt-BR" sz="2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efetivamente mensuráveis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o Ministro de Estado poderá autorizar a unidade administrativa a realizar programa de gestão, cujo teor e acompanhamento trimestral deverão ser publicado no Diário Oficial da União, ficando os servidores envolvidos dispensados do controle de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assiduidade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71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465418"/>
            <a:ext cx="10482635" cy="1400530"/>
          </a:xfrm>
        </p:spPr>
        <p:txBody>
          <a:bodyPr/>
          <a:lstStyle/>
          <a:p>
            <a:pPr algn="r"/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3346" y="3267523"/>
            <a:ext cx="9269466" cy="3418085"/>
          </a:xfrm>
        </p:spPr>
        <p:txBody>
          <a:bodyPr>
            <a:noAutofit/>
          </a:bodyPr>
          <a:lstStyle/>
          <a:p>
            <a:pPr algn="ctr"/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buNone/>
            </a:pPr>
            <a:r>
              <a:rPr lang="pt-BR" sz="3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Obrigado!</a:t>
            </a:r>
          </a:p>
          <a:p>
            <a:pPr marL="0" indent="0" algn="ctr">
              <a:buNone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B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Alex Abreu, Ana </a:t>
            </a:r>
            <a:r>
              <a:rPr lang="pt-B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Schuch</a:t>
            </a:r>
            <a:r>
              <a:rPr lang="pt-B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Artur Santos, Bernardo Ferreira, Carla Grilo, Carla </a:t>
            </a:r>
            <a:r>
              <a:rPr lang="pt-B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Hespanhol</a:t>
            </a:r>
            <a:r>
              <a:rPr lang="pt-B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Danilo Barreto, Felipe Borges, Fernanda Pinto, Jose 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Moacir </a:t>
            </a:r>
            <a:r>
              <a:rPr lang="pt-B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Filho, Leonardo de Almeida, Luciana Massad, Marcello Ismerio, Mauricio Lancellotti, Olavo Gomes, Renata Guimaraes, René Rodrigues e</a:t>
            </a:r>
            <a:endParaRPr lang="pt-BR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Thiago </a:t>
            </a:r>
            <a:r>
              <a:rPr lang="pt-B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 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Silva</a:t>
            </a:r>
          </a:p>
          <a:p>
            <a:pPr marL="0" indent="0" algn="ctr">
              <a:buNone/>
            </a:pPr>
            <a:endParaRPr lang="pt-BR" sz="2000" u="sng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buNone/>
            </a:pPr>
            <a:endParaRPr lang="pt-BR" sz="2000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buNone/>
            </a:pPr>
            <a:endParaRPr lang="pt-BR" sz="2000" u="sng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endParaRPr lang="pt-B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7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4359" y="1307164"/>
            <a:ext cx="9766021" cy="956357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Onde o </a:t>
            </a:r>
            <a:r>
              <a:rPr lang="pt-BR" sz="5200" dirty="0" err="1" smtClean="0"/>
              <a:t>teletrabalho</a:t>
            </a:r>
            <a:r>
              <a:rPr lang="pt-BR" sz="5200" dirty="0" smtClean="0"/>
              <a:t> já foi implantado?</a:t>
            </a:r>
            <a:endParaRPr lang="pt-BR" sz="5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687918" y="2217808"/>
            <a:ext cx="8946541" cy="4195481"/>
          </a:xfrm>
        </p:spPr>
        <p:txBody>
          <a:bodyPr>
            <a:normAutofit/>
          </a:bodyPr>
          <a:lstStyle/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SERPRO - Serviço Federal de Processamento de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Dados,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empresa pública de informática vinculada ao Ministério 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Fazenda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Tribunal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de Contas da União –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TCU (2009)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Receita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Federal do Brasil – RFB e Tribunal Superior do Trabalho –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TST (2012)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Tribunais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Regionais Federais da 2ª e 4ª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Região (2013)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Controladoria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Geral 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União (2015)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Supremo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Tribunal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Federal (2016)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82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553" y="629586"/>
            <a:ext cx="9042400" cy="160020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 Quais atividades são passíveis de inclusão no </a:t>
            </a:r>
            <a:r>
              <a:rPr lang="pt-BR" sz="5200" dirty="0" err="1" smtClean="0"/>
              <a:t>teletrabalho</a:t>
            </a:r>
            <a:r>
              <a:rPr lang="pt-BR" sz="5200" dirty="0" smtClean="0"/>
              <a:t>?</a:t>
            </a:r>
            <a:endParaRPr lang="pt-BR" sz="5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8662" y="2810546"/>
            <a:ext cx="8521838" cy="2600903"/>
          </a:xfrm>
        </p:spPr>
        <p:txBody>
          <a:bodyPr>
            <a:normAutofit/>
          </a:bodyPr>
          <a:lstStyle/>
          <a:p>
            <a:pPr algn="r"/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r">
              <a:buNone/>
            </a:pP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Aquelas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cujo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desenvolvimento demande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maior esforço individual e menor interação com outros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servidores -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desde que não configure trabalho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externo - e nas quais seja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possível a mensuração objetiva do desempenho do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servidor</a:t>
            </a: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00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586" y="764494"/>
            <a:ext cx="9042400" cy="160020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 Quem pode participar do teletrabalho?</a:t>
            </a:r>
            <a:endParaRPr lang="pt-BR" sz="5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8939" y="2795558"/>
            <a:ext cx="8919152" cy="266086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Servidores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que desempenham </a:t>
            </a:r>
            <a:r>
              <a:rPr lang="pt-BR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atividades de fiscalização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integrantes dos cargos de Especialista em Regulação de Saúde Suplementar,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Técnico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em Regulação de Saúde Suplementar,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Analista Administrativo, Técnico Administrativo e Quadro Específico.</a:t>
            </a: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76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744" y="464695"/>
            <a:ext cx="9042400" cy="160020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 Quem não pode participar do teletrabalho?</a:t>
            </a:r>
            <a:endParaRPr lang="pt-BR" sz="5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4441" y="2162007"/>
            <a:ext cx="10448145" cy="4651023"/>
          </a:xfrm>
          <a:noFill/>
        </p:spPr>
        <p:txBody>
          <a:bodyPr>
            <a:normAutofit/>
          </a:bodyPr>
          <a:lstStyle/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 servidores em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estágio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probatório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II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 servidores que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desempenham suas atividades exclusivamente no atendimento presencial ao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público 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III - ocupantes de cargo em comissão (CD, CGE, CA e CAS), cargos comissionados técnicos (CCT) ou função de chefia na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ANS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IV -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não ocupantes dos cargos efetivos do quadro permanente da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ANS,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previstos no §2º do art. </a:t>
            </a: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2º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algn="r"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 - servidores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que tenham incorrido em falta disciplinar, apurada mediante procedimento de sindicância ou processo administrativo disciplinar cujo relatório final tenha concluído pela sua culpabilidade, nos dois anos anteriores à data de solicitação para participar da experiência-piloto em </a:t>
            </a:r>
            <a:r>
              <a:rPr lang="pt-B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Teletrabalho</a:t>
            </a:r>
            <a:endParaRPr lang="pt-B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b="1" dirty="0" smtClean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000" b="1" dirty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53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0577" y="104936"/>
            <a:ext cx="9402164" cy="1600200"/>
          </a:xfrm>
        </p:spPr>
        <p:txBody>
          <a:bodyPr>
            <a:noAutofit/>
          </a:bodyPr>
          <a:lstStyle/>
          <a:p>
            <a:pPr algn="r"/>
            <a:r>
              <a:rPr lang="pt-BR" sz="5200" dirty="0" smtClean="0"/>
              <a:t>Qual a duração do projeto-piloto?</a:t>
            </a:r>
            <a:endParaRPr lang="pt-BR" sz="520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1897786" y="3596905"/>
            <a:ext cx="8946541" cy="1439790"/>
          </a:xfr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Trinta e seis meses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, devendo ser realizada, no último trimestre da experiência, avaliação dos efeitos e resultados alcançados, acompanhada de manifestação da Diretoria de Fiscalização acerca de sua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efetivação</a:t>
            </a: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06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0380" y="89945"/>
            <a:ext cx="9042400" cy="1600200"/>
          </a:xfrm>
        </p:spPr>
        <p:txBody>
          <a:bodyPr>
            <a:normAutofit/>
          </a:bodyPr>
          <a:lstStyle/>
          <a:p>
            <a:pPr algn="r"/>
            <a:r>
              <a:rPr lang="pt-BR" dirty="0" smtClean="0"/>
              <a:t>Regras gerais do projeto-piloto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460" y="2349180"/>
            <a:ext cx="10065818" cy="4195481"/>
          </a:xfrm>
        </p:spPr>
        <p:txBody>
          <a:bodyPr>
            <a:normAutofit fontScale="85000" lnSpcReduction="10000"/>
          </a:bodyPr>
          <a:lstStyle/>
          <a:p>
            <a:pPr algn="r">
              <a:buFont typeface="Wingdings" panose="05000000000000000000" pitchFamily="2" charset="2"/>
              <a:buChar char="§"/>
            </a:pP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 teletrabalho é facultativo 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e deverá ocorrer mediante </a:t>
            </a: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solicitação formal  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do servidor e compromisso de cumprimento das metas fixadas, ficando a critério da Administração, em função da </a:t>
            </a: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conveniência 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do serviço, </a:t>
            </a: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 admissão do servidor no projeto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 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indeferimento do pedido de inclusão do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teletrabalho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deverá ser justificado por escrito pela chefia imediata, com base em parâmetros objetivos, tais como produtividade, assiduidade, qualidade do trabalho, dentre </a:t>
            </a: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outros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 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inclusão do servidor no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Teletrabalho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não constitui direito do solicitante e, na hipótese  de inclusão, poderá ser revertida em função da conveniência do serviço, inadequação do servidor ou desempenho inferior ao </a:t>
            </a: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estabelecido</a:t>
            </a: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86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5351" y="29986"/>
            <a:ext cx="9042400" cy="1600200"/>
          </a:xfrm>
        </p:spPr>
        <p:txBody>
          <a:bodyPr>
            <a:normAutofit/>
          </a:bodyPr>
          <a:lstStyle/>
          <a:p>
            <a:pPr algn="r"/>
            <a:r>
              <a:rPr lang="pt-BR" dirty="0" smtClean="0"/>
              <a:t>Regras gerais do projeto-piloto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371" y="2722480"/>
            <a:ext cx="10035838" cy="4195481"/>
          </a:xfrm>
        </p:spPr>
        <p:txBody>
          <a:bodyPr>
            <a:normAutofit/>
          </a:bodyPr>
          <a:lstStyle/>
          <a:p>
            <a:pPr algn="r">
              <a:buFont typeface="Wingdings" panose="05000000000000000000" pitchFamily="2" charset="2"/>
              <a:buChar char="§"/>
            </a:pP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meta de desempenho do servidor em regime de </a:t>
            </a:r>
            <a:r>
              <a:rPr lang="pt-BR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teletrabalho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deverá ser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30% superior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àquela estipulada para os servidores que executarem as mesmas atividades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nas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dependências da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ANS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aumento de produtividade será referente apenas ao período trabalhado fora das dependências da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ANS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realização de atividades fora das dependências da ANS será limitada a, no máximo,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quatro </a:t>
            </a:r>
            <a:r>
              <a:rPr lang="pt-B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dias por semana, podendo este período ser revisto por ato da Diretoria de </a:t>
            </a:r>
            <a:r>
              <a:rPr lang="pt-B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Fiscalização</a:t>
            </a: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endParaRPr lang="pt-BR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4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1245</TotalTime>
  <Words>1629</Words>
  <Application>Microsoft Office PowerPoint</Application>
  <PresentationFormat>Personalizar</PresentationFormat>
  <Paragraphs>347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NewsPrint</vt:lpstr>
      <vt:lpstr>Teletrabalho</vt:lpstr>
      <vt:lpstr> O que é teletrabalho?</vt:lpstr>
      <vt:lpstr>Onde o teletrabalho já foi implantado?</vt:lpstr>
      <vt:lpstr> Quais atividades são passíveis de inclusão no teletrabalho?</vt:lpstr>
      <vt:lpstr> Quem pode participar do teletrabalho?</vt:lpstr>
      <vt:lpstr> Quem não pode participar do teletrabalho?</vt:lpstr>
      <vt:lpstr>Qual a duração do projeto-piloto?</vt:lpstr>
      <vt:lpstr>Regras gerais do projeto-piloto </vt:lpstr>
      <vt:lpstr>Regras gerais do projeto-piloto </vt:lpstr>
      <vt:lpstr>Apresentação do PowerPoint</vt:lpstr>
      <vt:lpstr> Como incluir uma unidade administrativa no projeto-piloto? </vt:lpstr>
      <vt:lpstr> Operacionalização do projeto-piloto</vt:lpstr>
      <vt:lpstr> Responsabilidades do servidor em teletrabalho</vt:lpstr>
      <vt:lpstr>Acompanhamento dos resultados</vt:lpstr>
      <vt:lpstr>Desligamento do teletrabalho </vt:lpstr>
      <vt:lpstr>Desligamento do teletrabalho  </vt:lpstr>
      <vt:lpstr> Estimativa de participantes</vt:lpstr>
      <vt:lpstr>Apresentação do PowerPoint</vt:lpstr>
      <vt:lpstr> Estimativa de ganho de produtividade</vt:lpstr>
      <vt:lpstr> Cenários – Núcleos</vt:lpstr>
      <vt:lpstr> Cenários – NIP</vt:lpstr>
      <vt:lpstr>  Embasamento legal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Teletrabalho</dc:title>
  <dc:creator>lumassad</dc:creator>
  <cp:lastModifiedBy>Luciana Massad Fonseca</cp:lastModifiedBy>
  <cp:revision>119</cp:revision>
  <dcterms:created xsi:type="dcterms:W3CDTF">2014-06-24T23:50:56Z</dcterms:created>
  <dcterms:modified xsi:type="dcterms:W3CDTF">2016-07-11T17:47:02Z</dcterms:modified>
</cp:coreProperties>
</file>